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0"/>
  </p:notesMasterIdLst>
  <p:handoutMasterIdLst>
    <p:handoutMasterId r:id="rId11"/>
  </p:handoutMasterIdLst>
  <p:sldIdLst>
    <p:sldId id="256" r:id="rId5"/>
    <p:sldId id="258" r:id="rId6"/>
    <p:sldId id="257" r:id="rId7"/>
    <p:sldId id="259" r:id="rId8"/>
    <p:sldId id="260" r:id="rId9"/>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BB7"/>
    <a:srgbClr val="FFDE75"/>
    <a:srgbClr val="C06000"/>
    <a:srgbClr val="DFECD8"/>
    <a:srgbClr val="C5DDB9"/>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53" autoAdjust="0"/>
    <p:restoredTop sz="94395" autoAdjust="0"/>
  </p:normalViewPr>
  <p:slideViewPr>
    <p:cSldViewPr snapToGrid="0">
      <p:cViewPr varScale="1">
        <p:scale>
          <a:sx n="135" d="100"/>
          <a:sy n="135" d="100"/>
        </p:scale>
        <p:origin x="-129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oval.mitre.org/adoption/" TargetMode="External"/><Relationship Id="rId2" Type="http://schemas.openxmlformats.org/officeDocument/2006/relationships/hyperlink" Target="https://oval.mitre.org/community/registration.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Jon Baker</a:t>
            </a:r>
          </a:p>
          <a:p>
            <a:r>
              <a:rPr lang="en-US" dirty="0"/>
              <a:t>The MITRE </a:t>
            </a:r>
            <a:r>
              <a:rPr lang="en-US" dirty="0" smtClean="0"/>
              <a:t>Corporation</a:t>
            </a:r>
            <a:endParaRPr lang="en-US" dirty="0"/>
          </a:p>
        </p:txBody>
      </p:sp>
      <p:sp>
        <p:nvSpPr>
          <p:cNvPr id="3" name="Title 2"/>
          <p:cNvSpPr>
            <a:spLocks noGrp="1"/>
          </p:cNvSpPr>
          <p:nvPr>
            <p:ph type="ctrTitle" sz="quarter"/>
          </p:nvPr>
        </p:nvSpPr>
        <p:spPr/>
        <p:txBody>
          <a:bodyPr/>
          <a:lstStyle/>
          <a:p>
            <a:r>
              <a:rPr lang="en-US" dirty="0" smtClean="0"/>
              <a:t>Version 5.10 Goals</a:t>
            </a:r>
            <a:endParaRPr lang="en-US" dirty="0"/>
          </a:p>
        </p:txBody>
      </p:sp>
    </p:spTree>
    <p:extLst>
      <p:ext uri="{BB962C8B-B14F-4D97-AF65-F5344CB8AC3E}">
        <p14:creationId xmlns:p14="http://schemas.microsoft.com/office/powerpoint/2010/main" val="3323004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Timeline</a:t>
            </a:r>
            <a:endParaRPr lang="en-US" dirty="0"/>
          </a:p>
        </p:txBody>
      </p:sp>
      <p:sp>
        <p:nvSpPr>
          <p:cNvPr id="3" name="Content Placeholder 2"/>
          <p:cNvSpPr>
            <a:spLocks noGrp="1"/>
          </p:cNvSpPr>
          <p:nvPr>
            <p:ph idx="1"/>
          </p:nvPr>
        </p:nvSpPr>
        <p:spPr/>
        <p:txBody>
          <a:bodyPr/>
          <a:lstStyle/>
          <a:p>
            <a:endParaRPr lang="en-US" dirty="0"/>
          </a:p>
          <a:p>
            <a:r>
              <a:rPr lang="en-US" dirty="0" smtClean="0"/>
              <a:t>Current </a:t>
            </a:r>
            <a:r>
              <a:rPr lang="en-US" dirty="0" smtClean="0"/>
              <a:t>Release Timeline:</a:t>
            </a:r>
          </a:p>
          <a:p>
            <a:pPr lvl="1"/>
            <a:r>
              <a:rPr lang="en-US" dirty="0" smtClean="0"/>
              <a:t>Planning </a:t>
            </a:r>
            <a:r>
              <a:rPr lang="en-US" dirty="0"/>
              <a:t>		- January 12, 2011</a:t>
            </a:r>
          </a:p>
          <a:p>
            <a:pPr lvl="1"/>
            <a:r>
              <a:rPr lang="en-US" dirty="0"/>
              <a:t>Draft	 	</a:t>
            </a:r>
            <a:r>
              <a:rPr lang="en-US" dirty="0" smtClean="0"/>
              <a:t>- </a:t>
            </a:r>
            <a:r>
              <a:rPr lang="en-US" dirty="0"/>
              <a:t>March 9, </a:t>
            </a:r>
            <a:r>
              <a:rPr lang="en-US" dirty="0" smtClean="0"/>
              <a:t>2011</a:t>
            </a:r>
          </a:p>
          <a:p>
            <a:pPr lvl="1"/>
            <a:r>
              <a:rPr lang="en-US" dirty="0" smtClean="0"/>
              <a:t>Release </a:t>
            </a:r>
            <a:r>
              <a:rPr lang="en-US" dirty="0"/>
              <a:t>Candidate	- June 28, 2011</a:t>
            </a:r>
          </a:p>
          <a:p>
            <a:pPr lvl="1"/>
            <a:r>
              <a:rPr lang="en-US" dirty="0"/>
              <a:t>Official		- July 26, </a:t>
            </a:r>
            <a:r>
              <a:rPr lang="en-US" dirty="0" smtClean="0"/>
              <a:t>2011</a:t>
            </a:r>
          </a:p>
          <a:p>
            <a:pPr lvl="1"/>
            <a:endParaRPr lang="en-US" dirty="0"/>
          </a:p>
          <a:p>
            <a:r>
              <a:rPr lang="en-US" dirty="0"/>
              <a:t>Planned for SCAP </a:t>
            </a:r>
            <a:r>
              <a:rPr lang="en-US" dirty="0" smtClean="0"/>
              <a:t>1.2</a:t>
            </a:r>
          </a:p>
          <a:p>
            <a:pPr lvl="1"/>
            <a:endParaRPr lang="en-US" dirty="0"/>
          </a:p>
          <a:p>
            <a:r>
              <a:rPr lang="en-US" dirty="0" smtClean="0"/>
              <a:t>Allows for one more face-to-face discussion June 13-17, 2011 if needed.</a:t>
            </a:r>
          </a:p>
          <a:p>
            <a:pPr lvl="1"/>
            <a:endParaRPr lang="en-US" dirty="0"/>
          </a:p>
          <a:p>
            <a:r>
              <a:rPr lang="en-US" dirty="0" smtClean="0"/>
              <a:t>Drafts will be posted early and often</a:t>
            </a:r>
            <a:endParaRPr lang="en-US" dirty="0"/>
          </a:p>
          <a:p>
            <a:pPr lvl="1"/>
            <a:r>
              <a:rPr lang="en-US" dirty="0" smtClean="0"/>
              <a:t>Give the community every opportunity to see the changes as they occur and provide feedback</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spTree>
    <p:extLst>
      <p:ext uri="{BB962C8B-B14F-4D97-AF65-F5344CB8AC3E}">
        <p14:creationId xmlns:p14="http://schemas.microsoft.com/office/powerpoint/2010/main" val="1973470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Goals</a:t>
            </a:r>
            <a:endParaRPr lang="en-US" dirty="0"/>
          </a:p>
        </p:txBody>
      </p:sp>
      <p:sp>
        <p:nvSpPr>
          <p:cNvPr id="3" name="Content Placeholder 2"/>
          <p:cNvSpPr>
            <a:spLocks noGrp="1"/>
          </p:cNvSpPr>
          <p:nvPr>
            <p:ph idx="1"/>
          </p:nvPr>
        </p:nvSpPr>
        <p:spPr/>
        <p:txBody>
          <a:bodyPr/>
          <a:lstStyle/>
          <a:p>
            <a:r>
              <a:rPr lang="en-US" dirty="0" smtClean="0"/>
              <a:t>Vetting current tests:</a:t>
            </a:r>
          </a:p>
          <a:p>
            <a:pPr lvl="1"/>
            <a:r>
              <a:rPr lang="en-US" dirty="0" smtClean="0"/>
              <a:t>Linux support based upon test results of </a:t>
            </a:r>
            <a:r>
              <a:rPr lang="en-US" dirty="0" err="1" smtClean="0"/>
              <a:t>USGCB</a:t>
            </a:r>
            <a:r>
              <a:rPr lang="en-US" dirty="0" smtClean="0"/>
              <a:t> for Red Hat EL5.</a:t>
            </a:r>
          </a:p>
          <a:p>
            <a:pPr lvl="1"/>
            <a:r>
              <a:rPr lang="en-US" dirty="0" smtClean="0"/>
              <a:t>Mac OS X support to ensure Apple baseline is automatable.</a:t>
            </a:r>
          </a:p>
          <a:p>
            <a:pPr lvl="1"/>
            <a:r>
              <a:rPr lang="en-US" dirty="0" smtClean="0"/>
              <a:t>Address 64 bit issues on Windows (if any) </a:t>
            </a:r>
          </a:p>
          <a:p>
            <a:pPr lvl="2"/>
            <a:r>
              <a:rPr lang="en-US" dirty="0" smtClean="0"/>
              <a:t>Are there issues on other platforms?</a:t>
            </a:r>
          </a:p>
          <a:p>
            <a:pPr lvl="2"/>
            <a:endParaRPr lang="en-US" dirty="0" smtClean="0"/>
          </a:p>
          <a:p>
            <a:r>
              <a:rPr lang="en-US" dirty="0" smtClean="0"/>
              <a:t>Identifying and implementing capabilities that </a:t>
            </a:r>
            <a:r>
              <a:rPr lang="en-US" dirty="0"/>
              <a:t>will improve maintainability, extensibility, and reduce </a:t>
            </a:r>
            <a:r>
              <a:rPr lang="en-US" dirty="0" smtClean="0"/>
              <a:t>implementation burden.</a:t>
            </a:r>
            <a:endParaRPr lang="en-US" dirty="0" smtClean="0"/>
          </a:p>
          <a:p>
            <a:pPr lvl="2"/>
            <a:endParaRPr lang="en-US" dirty="0" smtClean="0"/>
          </a:p>
          <a:p>
            <a:r>
              <a:rPr lang="en-US" dirty="0" smtClean="0"/>
              <a:t>Address open bug and feature requests as appropriate</a:t>
            </a:r>
          </a:p>
          <a:p>
            <a:pPr lvl="2"/>
            <a:endParaRPr lang="en-US" dirty="0" smtClean="0"/>
          </a:p>
          <a:p>
            <a:r>
              <a:rPr lang="en-US" dirty="0" smtClean="0"/>
              <a:t>Identify and deprecate any unneeded capabilities (less is more)</a:t>
            </a:r>
          </a:p>
          <a:p>
            <a:pPr lvl="1"/>
            <a:r>
              <a:rPr lang="en-US" dirty="0" smtClean="0"/>
              <a:t>@mask</a:t>
            </a:r>
          </a:p>
          <a:p>
            <a:pPr lvl="1"/>
            <a:r>
              <a:rPr lang="en-US" dirty="0" err="1" smtClean="0"/>
              <a:t>unix-def:sccs_test</a:t>
            </a:r>
            <a:endParaRPr lang="en-US" dirty="0" smtClean="0"/>
          </a:p>
          <a:p>
            <a:pPr lvl="1"/>
            <a:r>
              <a:rPr lang="en-US" dirty="0" smtClean="0"/>
              <a:t>@flag = 'incomplete'</a:t>
            </a:r>
          </a:p>
          <a:p>
            <a:pPr lvl="1"/>
            <a:r>
              <a:rPr lang="en-US" dirty="0" smtClean="0"/>
              <a:t>@</a:t>
            </a:r>
            <a:r>
              <a:rPr lang="en-US" dirty="0" err="1" smtClean="0"/>
              <a:t>variable_instance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a:t>
            </a:fld>
            <a:endParaRPr lang="en-US" dirty="0"/>
          </a:p>
        </p:txBody>
      </p:sp>
    </p:spTree>
    <p:extLst>
      <p:ext uri="{BB962C8B-B14F-4D97-AF65-F5344CB8AC3E}">
        <p14:creationId xmlns:p14="http://schemas.microsoft.com/office/powerpoint/2010/main" val="413557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we miss?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r>
              <a:rPr lang="en-US" dirty="0" smtClean="0"/>
              <a:t>Now is the time to influence the final content of version 5.10.</a:t>
            </a:r>
          </a:p>
          <a:p>
            <a:endParaRPr lang="en-US" dirty="0" smtClean="0"/>
          </a:p>
          <a:p>
            <a:r>
              <a:rPr lang="en-US" dirty="0" smtClean="0"/>
              <a:t>Help us get version 5.10 right</a:t>
            </a:r>
          </a:p>
          <a:p>
            <a:endParaRPr lang="en-US" dirty="0"/>
          </a:p>
          <a:p>
            <a:pPr lvl="1"/>
            <a:r>
              <a:rPr lang="en-US" dirty="0" smtClean="0"/>
              <a:t>Should </a:t>
            </a:r>
            <a:r>
              <a:rPr lang="en-US" dirty="0" smtClean="0"/>
              <a:t>we be focused on these items?</a:t>
            </a:r>
            <a:endParaRPr lang="en-US" dirty="0"/>
          </a:p>
          <a:p>
            <a:pPr lvl="1"/>
            <a:endParaRPr lang="en-US" dirty="0" smtClean="0"/>
          </a:p>
          <a:p>
            <a:pPr lvl="1"/>
            <a:r>
              <a:rPr lang="en-US" dirty="0" smtClean="0"/>
              <a:t>Are there other challenges that we should focus on?</a:t>
            </a:r>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a:t>
            </a:fld>
            <a:endParaRPr lang="en-US" dirty="0"/>
          </a:p>
        </p:txBody>
      </p:sp>
    </p:spTree>
    <p:extLst>
      <p:ext uri="{BB962C8B-B14F-4D97-AF65-F5344CB8AC3E}">
        <p14:creationId xmlns:p14="http://schemas.microsoft.com/office/powerpoint/2010/main" val="1773063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Involved!</a:t>
            </a:r>
            <a:endParaRPr lang="en-US" dirty="0"/>
          </a:p>
        </p:txBody>
      </p:sp>
      <p:sp>
        <p:nvSpPr>
          <p:cNvPr id="3" name="Content Placeholder 2"/>
          <p:cNvSpPr>
            <a:spLocks noGrp="1"/>
          </p:cNvSpPr>
          <p:nvPr>
            <p:ph idx="1"/>
          </p:nvPr>
        </p:nvSpPr>
        <p:spPr>
          <a:xfrm>
            <a:off x="571500" y="1331366"/>
            <a:ext cx="7696200" cy="4783683"/>
          </a:xfrm>
        </p:spPr>
        <p:txBody>
          <a:bodyPr/>
          <a:lstStyle/>
          <a:p>
            <a:endParaRPr lang="en-US" dirty="0" smtClean="0"/>
          </a:p>
          <a:p>
            <a:r>
              <a:rPr lang="en-US" dirty="0" smtClean="0"/>
              <a:t>Join the OVAL mailing lists</a:t>
            </a:r>
          </a:p>
          <a:p>
            <a:pPr lvl="1"/>
            <a:r>
              <a:rPr lang="en-US" b="1" dirty="0" smtClean="0"/>
              <a:t>OVAL-Announce</a:t>
            </a:r>
            <a:r>
              <a:rPr lang="en-US" dirty="0" smtClean="0"/>
              <a:t> – </a:t>
            </a:r>
            <a:r>
              <a:rPr lang="en-US" sz="1400" dirty="0" smtClean="0"/>
              <a:t>General news and announcements about OVAL.</a:t>
            </a:r>
            <a:endParaRPr lang="en-US" dirty="0" smtClean="0"/>
          </a:p>
          <a:p>
            <a:pPr lvl="1"/>
            <a:r>
              <a:rPr lang="en-US" b="1" dirty="0" smtClean="0"/>
              <a:t>OVAL Developer’s Forum</a:t>
            </a:r>
            <a:r>
              <a:rPr lang="en-US" dirty="0" smtClean="0"/>
              <a:t> – </a:t>
            </a:r>
            <a:r>
              <a:rPr lang="en-US" sz="1400" dirty="0" smtClean="0"/>
              <a:t>Public forum for discussing the OVAL Language, addressing OVAL implementation issues, and for assisting other developers with OVAL.</a:t>
            </a:r>
          </a:p>
          <a:p>
            <a:pPr lvl="1"/>
            <a:r>
              <a:rPr lang="en-US" b="1" dirty="0" smtClean="0"/>
              <a:t>OVAL Repository Forum</a:t>
            </a:r>
            <a:r>
              <a:rPr lang="en-US" dirty="0" smtClean="0"/>
              <a:t> – </a:t>
            </a:r>
            <a:r>
              <a:rPr lang="en-US" sz="1400" dirty="0" smtClean="0"/>
              <a:t>Public forum for discussing OVAL Repository content. </a:t>
            </a:r>
            <a:endParaRPr lang="en-US" dirty="0" smtClean="0"/>
          </a:p>
          <a:p>
            <a:pPr lvl="1">
              <a:buNone/>
            </a:pPr>
            <a:r>
              <a:rPr lang="en-US" dirty="0" smtClean="0"/>
              <a:t>	</a:t>
            </a:r>
            <a:r>
              <a:rPr lang="en-US" dirty="0" smtClean="0">
                <a:hlinkClick r:id="rId2"/>
              </a:rPr>
              <a:t>https://oval.mitre.org/community/registration.html</a:t>
            </a:r>
            <a:endParaRPr lang="en-US" dirty="0" smtClean="0"/>
          </a:p>
          <a:p>
            <a:endParaRPr lang="en-US" dirty="0" smtClean="0"/>
          </a:p>
          <a:p>
            <a:endParaRPr lang="en-US" dirty="0" smtClean="0"/>
          </a:p>
          <a:p>
            <a:endParaRPr lang="en-US" dirty="0" smtClean="0"/>
          </a:p>
          <a:p>
            <a:r>
              <a:rPr lang="en-US" dirty="0" smtClean="0"/>
              <a:t>Participate in the OVAL Adoption Program</a:t>
            </a:r>
          </a:p>
          <a:p>
            <a:pPr lvl="1"/>
            <a:r>
              <a:rPr lang="en-US" dirty="0" smtClean="0"/>
              <a:t>Help shape the </a:t>
            </a:r>
            <a:r>
              <a:rPr lang="en-US" dirty="0" smtClean="0"/>
              <a:t>effort and be recognized for your work</a:t>
            </a:r>
            <a:endParaRPr lang="en-US" dirty="0" smtClean="0"/>
          </a:p>
          <a:p>
            <a:pPr lvl="1">
              <a:buNone/>
            </a:pPr>
            <a:r>
              <a:rPr lang="en-US" dirty="0" smtClean="0"/>
              <a:t>	</a:t>
            </a:r>
            <a:r>
              <a:rPr lang="en-US" dirty="0" smtClean="0">
                <a:hlinkClick r:id="rId3"/>
              </a:rPr>
              <a:t>https://oval.mitre.org/adoption/</a:t>
            </a:r>
            <a:endParaRPr lang="en-US" dirty="0" smtClean="0"/>
          </a:p>
        </p:txBody>
      </p:sp>
      <p:sp>
        <p:nvSpPr>
          <p:cNvPr id="4" name="Slide Number Placeholder 3"/>
          <p:cNvSpPr>
            <a:spLocks noGrp="1"/>
          </p:cNvSpPr>
          <p:nvPr>
            <p:ph type="sldNum" sz="quarter" idx="10"/>
          </p:nvPr>
        </p:nvSpPr>
        <p:spPr/>
        <p:txBody>
          <a:bodyPr/>
          <a:lstStyle/>
          <a:p>
            <a:pPr>
              <a:defRPr/>
            </a:pPr>
            <a:fld id="{32DD1D1B-C13D-43CE-894E-6E61CC5BB670}" type="slidenum">
              <a:rPr lang="en-US" smtClean="0"/>
              <a:pPr>
                <a:defRPr/>
              </a:pPr>
              <a:t>4</a:t>
            </a:fld>
            <a:endParaRPr lang="en-US" dirty="0"/>
          </a:p>
        </p:txBody>
      </p:sp>
    </p:spTree>
    <p:extLst>
      <p:ext uri="{BB962C8B-B14F-4D97-AF65-F5344CB8AC3E}">
        <p14:creationId xmlns:p14="http://schemas.microsoft.com/office/powerpoint/2010/main" val="453571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Props1.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2F418A2-55AA-45F8-B1B0-DB316AAEC689}">
  <ds:schemaRefs>
    <ds:schemaRef ds:uri="http://purl.org/dc/dcmitype/"/>
    <ds:schemaRef ds:uri="http://www.w3.org/XML/1998/namespace"/>
    <ds:schemaRef ds:uri="BD4C8B7C-C1E9-483E-883D-65652DAF6F67"/>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http://purl.org/dc/terms/"/>
  </ds:schemaRefs>
</ds:datastoreItem>
</file>

<file path=docProps/app.xml><?xml version="1.0" encoding="utf-8"?>
<Properties xmlns="http://schemas.openxmlformats.org/officeDocument/2006/extended-properties" xmlns:vt="http://schemas.openxmlformats.org/officeDocument/2006/docPropsVTypes">
  <Template>HS SEDI Template v2</Template>
  <TotalTime>8844</TotalTime>
  <Words>207</Words>
  <Application>Microsoft Office PowerPoint</Application>
  <PresentationFormat>On-screen Show (4:3)</PresentationFormat>
  <Paragraphs>60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HS SEDI Template v2</vt:lpstr>
      <vt:lpstr>Version 5.10 Goals</vt:lpstr>
      <vt:lpstr>Release Timeline</vt:lpstr>
      <vt:lpstr>Release Goals</vt:lpstr>
      <vt:lpstr>What did we miss?</vt:lpstr>
      <vt:lpstr>Get Involved!</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Jonathan Baker</cp:lastModifiedBy>
  <cp:revision>96</cp:revision>
  <dcterms:created xsi:type="dcterms:W3CDTF">2011-01-08T16:06:19Z</dcterms:created>
  <dcterms:modified xsi:type="dcterms:W3CDTF">2011-03-23T19:16:20Z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